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latypi Medium"/>
      <p:regular r:id="rId17"/>
    </p:embeddedFont>
    <p:embeddedFont>
      <p:font typeface="Platypi Medium"/>
      <p:regular r:id="rId18"/>
    </p:embeddedFont>
    <p:embeddedFont>
      <p:font typeface="Platypi Medium"/>
      <p:regular r:id="rId19"/>
    </p:embeddedFont>
    <p:embeddedFont>
      <p:font typeface="Platypi Medium"/>
      <p:regular r:id="rId20"/>
    </p:embeddedFont>
    <p:embeddedFont>
      <p:font typeface="Source Serif 4"/>
      <p:regular r:id="rId21"/>
    </p:embeddedFont>
    <p:embeddedFont>
      <p:font typeface="Source Serif 4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3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Uncovering insights from transactional data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093" y="780336"/>
            <a:ext cx="7290554" cy="660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Business Recommendations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0093" y="1758434"/>
            <a:ext cx="7663815" cy="1264087"/>
          </a:xfrm>
          <a:prstGeom prst="roundRect">
            <a:avLst>
              <a:gd name="adj" fmla="val 8680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17233" y="1758434"/>
            <a:ext cx="91440" cy="1264087"/>
          </a:xfrm>
          <a:prstGeom prst="roundRect">
            <a:avLst>
              <a:gd name="adj" fmla="val 34692"/>
            </a:avLst>
          </a:prstGeom>
          <a:solidFill>
            <a:srgbClr val="3E2513"/>
          </a:solidFill>
          <a:ln/>
        </p:spPr>
      </p:sp>
      <p:sp>
        <p:nvSpPr>
          <p:cNvPr id="6" name="Text 3"/>
          <p:cNvSpPr/>
          <p:nvPr/>
        </p:nvSpPr>
        <p:spPr>
          <a:xfrm>
            <a:off x="1042988" y="1992749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Boost Subscriptions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042988" y="2449949"/>
            <a:ext cx="712660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Promote exclusive benefits.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0093" y="3233976"/>
            <a:ext cx="7663815" cy="1264087"/>
          </a:xfrm>
          <a:prstGeom prst="roundRect">
            <a:avLst>
              <a:gd name="adj" fmla="val 8680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17233" y="3233976"/>
            <a:ext cx="91440" cy="1264087"/>
          </a:xfrm>
          <a:prstGeom prst="roundRect">
            <a:avLst>
              <a:gd name="adj" fmla="val 34692"/>
            </a:avLst>
          </a:prstGeom>
          <a:solidFill>
            <a:srgbClr val="3E2513"/>
          </a:solidFill>
          <a:ln/>
        </p:spPr>
      </p:sp>
      <p:sp>
        <p:nvSpPr>
          <p:cNvPr id="10" name="Text 7"/>
          <p:cNvSpPr/>
          <p:nvPr/>
        </p:nvSpPr>
        <p:spPr>
          <a:xfrm>
            <a:off x="1042988" y="3468291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Customer Loyalty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042988" y="3925491"/>
            <a:ext cx="712660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Reward repeat buyers.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40093" y="4709517"/>
            <a:ext cx="7663815" cy="1264087"/>
          </a:xfrm>
          <a:prstGeom prst="roundRect">
            <a:avLst>
              <a:gd name="adj" fmla="val 8680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17233" y="4709517"/>
            <a:ext cx="91440" cy="1264087"/>
          </a:xfrm>
          <a:prstGeom prst="roundRect">
            <a:avLst>
              <a:gd name="adj" fmla="val 34692"/>
            </a:avLst>
          </a:prstGeom>
          <a:solidFill>
            <a:srgbClr val="3E2513"/>
          </a:solidFill>
          <a:ln/>
        </p:spPr>
      </p:sp>
      <p:sp>
        <p:nvSpPr>
          <p:cNvPr id="14" name="Text 11"/>
          <p:cNvSpPr/>
          <p:nvPr/>
        </p:nvSpPr>
        <p:spPr>
          <a:xfrm>
            <a:off x="1042988" y="4943832"/>
            <a:ext cx="2992398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Review Discount Policy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42988" y="5401032"/>
            <a:ext cx="712660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Balance sales with margin.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740093" y="6185059"/>
            <a:ext cx="7663815" cy="1264087"/>
          </a:xfrm>
          <a:prstGeom prst="roundRect">
            <a:avLst>
              <a:gd name="adj" fmla="val 8680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717233" y="6185059"/>
            <a:ext cx="91440" cy="1264087"/>
          </a:xfrm>
          <a:prstGeom prst="roundRect">
            <a:avLst>
              <a:gd name="adj" fmla="val 34692"/>
            </a:avLst>
          </a:prstGeom>
          <a:solidFill>
            <a:srgbClr val="3E2513"/>
          </a:solidFill>
          <a:ln/>
        </p:spPr>
      </p:sp>
      <p:sp>
        <p:nvSpPr>
          <p:cNvPr id="18" name="Text 15"/>
          <p:cNvSpPr/>
          <p:nvPr/>
        </p:nvSpPr>
        <p:spPr>
          <a:xfrm>
            <a:off x="1042988" y="6419374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Targeted Marketing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042988" y="6876574"/>
            <a:ext cx="7126605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Focus on high-revenue groups.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12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130147"/>
            <a:ext cx="3664744" cy="2577108"/>
          </a:xfrm>
          <a:prstGeom prst="roundRect">
            <a:avLst>
              <a:gd name="adj" fmla="val 1320"/>
            </a:avLst>
          </a:prstGeom>
          <a:solidFill>
            <a:srgbClr val="F9F7F7"/>
          </a:solidFill>
          <a:ln/>
        </p:spPr>
      </p:sp>
      <p:sp>
        <p:nvSpPr>
          <p:cNvPr id="5" name="Shape 2"/>
          <p:cNvSpPr/>
          <p:nvPr/>
        </p:nvSpPr>
        <p:spPr>
          <a:xfrm>
            <a:off x="1020604" y="235696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E2513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7770" y="2544008"/>
            <a:ext cx="306110" cy="3061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206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Transactional Data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020604" y="3754636"/>
            <a:ext cx="3211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3,900 purchases analyzed.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4685348" y="2130147"/>
            <a:ext cx="3664863" cy="2577108"/>
          </a:xfrm>
          <a:prstGeom prst="roundRect">
            <a:avLst>
              <a:gd name="adj" fmla="val 1320"/>
            </a:avLst>
          </a:prstGeom>
          <a:solidFill>
            <a:srgbClr val="F9F7F7"/>
          </a:solidFill>
          <a:ln/>
        </p:spPr>
      </p:sp>
      <p:sp>
        <p:nvSpPr>
          <p:cNvPr id="10" name="Shape 6"/>
          <p:cNvSpPr/>
          <p:nvPr/>
        </p:nvSpPr>
        <p:spPr>
          <a:xfrm>
            <a:off x="4912162" y="235696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E2513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99328" y="2544008"/>
            <a:ext cx="306110" cy="30611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912162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Uncover Insights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4912162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Spending patterns, segments, preferences.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793790" y="4934069"/>
            <a:ext cx="7556421" cy="2214205"/>
          </a:xfrm>
          <a:prstGeom prst="roundRect">
            <a:avLst>
              <a:gd name="adj" fmla="val 1537"/>
            </a:avLst>
          </a:prstGeom>
          <a:solidFill>
            <a:srgbClr val="F9F7F7"/>
          </a:solidFill>
          <a:ln/>
        </p:spPr>
      </p:sp>
      <p:sp>
        <p:nvSpPr>
          <p:cNvPr id="15" name="Shape 10"/>
          <p:cNvSpPr/>
          <p:nvPr/>
        </p:nvSpPr>
        <p:spPr>
          <a:xfrm>
            <a:off x="1020604" y="51608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3E2513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07770" y="5347930"/>
            <a:ext cx="306110" cy="30611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020604" y="60681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Strategic Decisions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1020604" y="655855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Guide business growth.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195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Dataset Summary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952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57641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Rows: 3,900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0186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Columns: 18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4608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Missing Data: 37 values in Review Rating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49952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99521" y="557641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Customer demographics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60186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Purchase details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64608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Shopping behavior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99521" y="690300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Subscription Status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98167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Imported dataset with `pandas`.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`df.info()` and `.describe()` for structure.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Missing Data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Imputed Review Rating using median.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Created age_group, purchase_frequency_days.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9492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Loaded into PostgreSQL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689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SQL Analysis: Revenue &amp; Discounts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11429"/>
            <a:ext cx="214955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746903"/>
            <a:ext cx="21495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Female: $75,191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313878"/>
            <a:ext cx="21495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Male: $157,890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04367" y="3811429"/>
            <a:ext cx="214955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3504367" y="4746903"/>
            <a:ext cx="214955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839 customers spent above average with discounts.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14943" y="3811429"/>
            <a:ext cx="214955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214943" y="5101233"/>
            <a:ext cx="214955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Hat (50%), Sneakers (49.66%), Coat (49.07%).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914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SQL Analysis: Products &amp; Shipping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75973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91144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Gloves (3.86)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35364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Sandals (3.84)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79584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Boots (3.82)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3975973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491144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Standard: $58.46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547842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Express: $60.48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248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SQL Analysis: Subscribers &amp; Segments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09392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4486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Subscribers: 1,053 customers, Avg Spend $59.49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57474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Non-Subscribers: 2,847 customers, Avg Spend $59.87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709392"/>
            <a:ext cx="34067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429053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Loyal: 3,116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473273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Returning: 701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517493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New: 83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248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SQL Analysis: Age &amp; Repeat Buyers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09392"/>
            <a:ext cx="31055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29053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Young Adult: $62,143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732734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Middle-aged: $59,197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17493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Adult: $55,978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61713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Senior: $55,763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3709392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Repeat Buyers &amp; Subscriptions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42721" y="464486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958 repeat buyers are subscribers.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2721" y="557474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2,518 repeat buyers are not subscribers.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9183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672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Interactive dashboard for visual insights.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5853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4" pitchFamily="34" charset="0"/>
                <a:ea typeface="Source Serif 4" pitchFamily="34" charset="-122"/>
                <a:cs typeface="Source Serif 4" pitchFamily="34" charset="-120"/>
              </a:rPr>
              <a:t>Key metrics: 3.9K customers, $59.76 avg purchase, 3.75 avg review rating.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2025-12-16T05:11:10Z</dcterms:created>
  <dcterms:modified xsi:type="dcterms:W3CDTF">2025-12-16T05:11:10Z</dcterms:modified>
</cp:coreProperties>
</file>